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0" r:id="rId1"/>
  </p:sldMasterIdLst>
  <p:notesMasterIdLst>
    <p:notesMasterId r:id="rId18"/>
  </p:notesMasterIdLst>
  <p:handoutMasterIdLst>
    <p:handoutMasterId r:id="rId19"/>
  </p:handoutMasterIdLst>
  <p:sldIdLst>
    <p:sldId id="283" r:id="rId2"/>
    <p:sldId id="292" r:id="rId3"/>
    <p:sldId id="295" r:id="rId4"/>
    <p:sldId id="296" r:id="rId5"/>
    <p:sldId id="298" r:id="rId6"/>
    <p:sldId id="299" r:id="rId7"/>
    <p:sldId id="307" r:id="rId8"/>
    <p:sldId id="300" r:id="rId9"/>
    <p:sldId id="301" r:id="rId10"/>
    <p:sldId id="302" r:id="rId11"/>
    <p:sldId id="310" r:id="rId12"/>
    <p:sldId id="305" r:id="rId13"/>
    <p:sldId id="304" r:id="rId14"/>
    <p:sldId id="306" r:id="rId15"/>
    <p:sldId id="309" r:id="rId16"/>
    <p:sldId id="294" r:id="rId17"/>
  </p:sldIdLst>
  <p:sldSz cx="9144000" cy="6858000" type="screen4x3"/>
  <p:notesSz cx="7104063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0"/>
        <a:ea typeface="굴림" charset="0"/>
        <a:cs typeface="굴림" charset="0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0"/>
        <a:ea typeface="굴림" charset="0"/>
        <a:cs typeface="굴림" charset="0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0"/>
        <a:ea typeface="굴림" charset="0"/>
        <a:cs typeface="굴림" charset="0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0"/>
        <a:ea typeface="굴림" charset="0"/>
        <a:cs typeface="굴림" charset="0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0"/>
        <a:ea typeface="굴림" charset="0"/>
        <a:cs typeface="굴림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굴림" charset="0"/>
        <a:ea typeface="굴림" charset="0"/>
        <a:cs typeface="굴림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굴림" charset="0"/>
        <a:ea typeface="굴림" charset="0"/>
        <a:cs typeface="굴림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굴림" charset="0"/>
        <a:ea typeface="굴림" charset="0"/>
        <a:cs typeface="굴림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굴림" charset="0"/>
        <a:ea typeface="굴림" charset="0"/>
        <a:cs typeface="굴림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40">
          <p15:clr>
            <a:srgbClr val="A4A3A4"/>
          </p15:clr>
        </p15:guide>
        <p15:guide id="4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  <a:srgbClr val="0000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4" autoAdjust="0"/>
    <p:restoredTop sz="74574" autoAdjust="0"/>
  </p:normalViewPr>
  <p:slideViewPr>
    <p:cSldViewPr snapToObjects="1">
      <p:cViewPr varScale="1">
        <p:scale>
          <a:sx n="85" d="100"/>
          <a:sy n="85" d="100"/>
        </p:scale>
        <p:origin x="2800" y="168"/>
      </p:cViewPr>
      <p:guideLst>
        <p:guide orient="horz" pos="2160"/>
        <p:guide pos="2880"/>
        <p:guide pos="340"/>
        <p:guide pos="55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76" d="100"/>
          <a:sy n="76" d="100"/>
        </p:scale>
        <p:origin x="-2244" y="-10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8935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83" tIns="47841" rIns="95683" bIns="4784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436" y="0"/>
            <a:ext cx="307893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83" tIns="47841" rIns="95683" bIns="4784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21243"/>
            <a:ext cx="3078935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83" tIns="47841" rIns="95683" bIns="4784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436" y="9721243"/>
            <a:ext cx="307893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83" tIns="47841" rIns="95683" bIns="478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20379D1C-EDB6-EB40-8F33-B53593905BC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90347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8935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83" tIns="47841" rIns="95683" bIns="4784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3436" y="0"/>
            <a:ext cx="307893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83" tIns="47841" rIns="95683" bIns="4784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14" y="4861441"/>
            <a:ext cx="5682235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83" tIns="47841" rIns="95683" bIns="478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1243"/>
            <a:ext cx="3078935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83" tIns="47841" rIns="95683" bIns="4784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436" y="9721243"/>
            <a:ext cx="307893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83" tIns="47841" rIns="95683" bIns="478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0075D6D5-DF93-A143-9B33-550A320813C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9583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굴림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굴림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굴림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굴림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굴림" charset="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5D6D5-DF93-A143-9B33-550A320813C1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50404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Many to many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75D6D5-DF93-A143-9B33-550A320813C1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2084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If data is too easy it leads to vomit everything intake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75D6D5-DF93-A143-9B33-550A320813C1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1918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75D6D5-DF93-A143-9B33-550A320813C1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3945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Case one. Perfectly fitted.</a:t>
            </a:r>
          </a:p>
          <a:p>
            <a:endParaRPr lang="en-US" altLang="ko-KR" dirty="0"/>
          </a:p>
          <a:p>
            <a:r>
              <a:rPr lang="en-US" altLang="ko-KR" dirty="0"/>
              <a:t>Case two. Normal case. Back shift.</a:t>
            </a:r>
          </a:p>
          <a:p>
            <a:endParaRPr lang="en-US" altLang="ko-KR" dirty="0"/>
          </a:p>
          <a:p>
            <a:r>
              <a:rPr lang="en-US" altLang="ko-KR" dirty="0"/>
              <a:t>Case third and fourth. Fantastic and those are ones what I am looking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75D6D5-DF93-A143-9B33-550A320813C1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1029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75D6D5-DF93-A143-9B33-550A320813C1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5011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Suggest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calibration</a:t>
            </a:r>
          </a:p>
          <a:p>
            <a:endParaRPr lang="en-US" altLang="ko-KR" dirty="0"/>
          </a:p>
          <a:p>
            <a:r>
              <a:rPr lang="en-US" altLang="ko-KR" dirty="0"/>
              <a:t>Acuminate</a:t>
            </a:r>
          </a:p>
          <a:p>
            <a:endParaRPr lang="en-US" altLang="ko-KR" dirty="0"/>
          </a:p>
          <a:p>
            <a:r>
              <a:rPr lang="en-US" altLang="ko-KR" dirty="0"/>
              <a:t>Further subject. Diff with real and simulated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75D6D5-DF93-A143-9B33-550A320813C1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207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Sophicated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instrinct</a:t>
            </a:r>
            <a:endParaRPr lang="en-US" altLang="ko-KR" dirty="0"/>
          </a:p>
          <a:p>
            <a:r>
              <a:rPr lang="en-US" altLang="ko-KR" dirty="0" err="1"/>
              <a:t>Matyr</a:t>
            </a:r>
            <a:r>
              <a:rPr lang="en-US" altLang="ko-KR" dirty="0"/>
              <a:t> stochastic</a:t>
            </a:r>
            <a:br>
              <a:rPr lang="en-US" altLang="ko-KR" dirty="0"/>
            </a:br>
            <a:r>
              <a:rPr lang="en-US" altLang="ko-KR" dirty="0"/>
              <a:t>TR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75D6D5-DF93-A143-9B33-550A320813C1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89805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Constraint   unpredictable.</a:t>
            </a:r>
          </a:p>
          <a:p>
            <a:endParaRPr lang="en-US" altLang="ko-KR" dirty="0"/>
          </a:p>
          <a:p>
            <a:r>
              <a:rPr lang="en-US" altLang="ko-KR" dirty="0" err="1"/>
              <a:t>Senstive</a:t>
            </a:r>
            <a:r>
              <a:rPr lang="en-US" altLang="ko-KR" dirty="0"/>
              <a:t> against initial values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75D6D5-DF93-A143-9B33-550A320813C1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6433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Really dizzy.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75D6D5-DF93-A143-9B33-550A320813C1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4193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Nutshell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generate</a:t>
            </a:r>
            <a:r>
              <a:rPr lang="ko-KR" altLang="en-US" dirty="0"/>
              <a:t> </a:t>
            </a:r>
            <a:r>
              <a:rPr lang="en-US" altLang="ko-KR" dirty="0"/>
              <a:t>big </a:t>
            </a:r>
            <a:r>
              <a:rPr lang="en-US" altLang="ko-KR" dirty="0" err="1"/>
              <a:t>big</a:t>
            </a:r>
            <a:r>
              <a:rPr lang="en-US" altLang="ko-KR" dirty="0"/>
              <a:t> array.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75D6D5-DF93-A143-9B33-550A320813C1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5556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Ruined arbitrary to make </a:t>
            </a:r>
            <a:r>
              <a:rPr lang="en-US" altLang="ko-KR" dirty="0" err="1"/>
              <a:t>sth</a:t>
            </a:r>
            <a:r>
              <a:rPr lang="en-US" altLang="ko-KR" dirty="0"/>
              <a:t> </a:t>
            </a:r>
            <a:r>
              <a:rPr lang="en-US" altLang="ko-KR" dirty="0" err="1"/>
              <a:t>realitistic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75D6D5-DF93-A143-9B33-550A320813C1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3019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25 Epoch iteration</a:t>
            </a:r>
          </a:p>
          <a:p>
            <a:r>
              <a:rPr lang="en-US" altLang="ko-KR" dirty="0"/>
              <a:t>Picked Validation set 5 % of train set</a:t>
            </a:r>
          </a:p>
          <a:p>
            <a:r>
              <a:rPr lang="en-US" altLang="ko-KR" dirty="0"/>
              <a:t>2:1 =  train: test</a:t>
            </a:r>
          </a:p>
          <a:p>
            <a:r>
              <a:rPr lang="en-US" altLang="ko-KR" dirty="0" err="1"/>
              <a:t>Batch_size</a:t>
            </a:r>
            <a:r>
              <a:rPr lang="en-US" altLang="ko-KR" dirty="0"/>
              <a:t> = 5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75D6D5-DF93-A143-9B33-550A320813C1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01580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IBM data to find usual and normal ones for every data.</a:t>
            </a:r>
          </a:p>
          <a:p>
            <a:endParaRPr lang="en-US" altLang="ko-KR" dirty="0"/>
          </a:p>
          <a:p>
            <a:r>
              <a:rPr lang="en-US" altLang="ko-KR" dirty="0"/>
              <a:t>And processed preparation of data in similar way. Because so many </a:t>
            </a:r>
            <a:r>
              <a:rPr lang="en-US" altLang="ko-KR" dirty="0" err="1"/>
              <a:t>researchors</a:t>
            </a:r>
            <a:r>
              <a:rPr lang="en-US" altLang="ko-KR" dirty="0"/>
              <a:t> follow such a way. </a:t>
            </a:r>
          </a:p>
          <a:p>
            <a:endParaRPr lang="en-US" altLang="ko-KR" dirty="0"/>
          </a:p>
          <a:p>
            <a:r>
              <a:rPr lang="en-US" altLang="ko-KR" dirty="0"/>
              <a:t>And it is plausible to follow previous </a:t>
            </a:r>
            <a:r>
              <a:rPr lang="en-US" altLang="ko-KR" dirty="0" err="1"/>
              <a:t>contiribution’s</a:t>
            </a:r>
            <a:r>
              <a:rPr lang="en-US" altLang="ko-KR" dirty="0"/>
              <a:t> frame.</a:t>
            </a:r>
          </a:p>
          <a:p>
            <a:endParaRPr lang="en-US" altLang="ko-KR" dirty="0"/>
          </a:p>
          <a:p>
            <a:r>
              <a:rPr lang="en-US" altLang="ko-KR" dirty="0" err="1"/>
              <a:t>PBased</a:t>
            </a:r>
            <a:r>
              <a:rPr lang="en-US" altLang="ko-KR" dirty="0"/>
              <a:t> Runge </a:t>
            </a:r>
            <a:r>
              <a:rPr lang="en-US" altLang="ko-KR" dirty="0" err="1"/>
              <a:t>Kutta</a:t>
            </a:r>
            <a:r>
              <a:rPr lang="en-US" altLang="ko-KR" dirty="0"/>
              <a:t> 4 Method and it is to find a optimization solution of DE.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75D6D5-DF93-A143-9B33-550A320813C1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5736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Time to physical values.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75D6D5-DF93-A143-9B33-550A320813C1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8359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388424" y="6228020"/>
            <a:ext cx="634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4C2BDE9-A625-854A-960D-5E1B6BEF9201}" type="slidenum">
              <a:rPr lang="en-US" sz="1400" b="1" smtClean="0">
                <a:solidFill>
                  <a:srgbClr val="161616"/>
                </a:solidFill>
                <a:latin typeface="08서울한강체 L"/>
                <a:ea typeface="08서울한강체 L"/>
                <a:cs typeface="08서울한강체 L"/>
              </a:rPr>
              <a:pPr/>
              <a:t>‹#›</a:t>
            </a:fld>
            <a:endParaRPr lang="en-US" sz="1400" b="1" dirty="0">
              <a:solidFill>
                <a:srgbClr val="161616"/>
              </a:solidFill>
              <a:latin typeface="08서울한강체 L"/>
              <a:ea typeface="08서울한강체 L"/>
              <a:cs typeface="08서울한강체 L"/>
            </a:endParaRPr>
          </a:p>
        </p:txBody>
      </p:sp>
      <p:pic>
        <p:nvPicPr>
          <p:cNvPr id="6" name="Picture 47" descr="logo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4" y="159496"/>
            <a:ext cx="1800000" cy="25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49"/>
          <p:cNvSpPr>
            <a:spLocks noChangeShapeType="1"/>
          </p:cNvSpPr>
          <p:nvPr userDrawn="1"/>
        </p:nvSpPr>
        <p:spPr bwMode="auto">
          <a:xfrm>
            <a:off x="251520" y="6669088"/>
            <a:ext cx="8640960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79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08서울한강체 L"/>
                <a:ea typeface="08서울한강체 L"/>
                <a:cs typeface="08서울한강체 L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08서울한강체 L"/>
                <a:ea typeface="08서울한강체 L"/>
                <a:cs typeface="08서울한강체 L"/>
              </a:defRPr>
            </a:lvl1pPr>
            <a:lvl2pPr>
              <a:defRPr>
                <a:latin typeface="08서울한강체 L"/>
                <a:ea typeface="08서울한강체 L"/>
                <a:cs typeface="08서울한강체 L"/>
              </a:defRPr>
            </a:lvl2pPr>
            <a:lvl3pPr>
              <a:defRPr>
                <a:latin typeface="08서울한강체 L"/>
                <a:ea typeface="08서울한강체 L"/>
                <a:cs typeface="08서울한강체 L"/>
              </a:defRPr>
            </a:lvl3pPr>
            <a:lvl4pPr>
              <a:defRPr>
                <a:latin typeface="08서울한강체 L"/>
                <a:ea typeface="08서울한강체 L"/>
                <a:cs typeface="08서울한강체 L"/>
              </a:defRPr>
            </a:lvl4pPr>
            <a:lvl5pPr>
              <a:defRPr>
                <a:latin typeface="08서울한강체 L"/>
                <a:ea typeface="08서울한강체 L"/>
                <a:cs typeface="08서울한강체 L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73015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08서울한강체 L"/>
                <a:ea typeface="08서울한강체 L"/>
                <a:cs typeface="08서울한강체 L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08서울한강체 L"/>
                <a:ea typeface="08서울한강체 L"/>
                <a:cs typeface="08서울한강체 L"/>
              </a:defRPr>
            </a:lvl1pPr>
            <a:lvl2pPr>
              <a:defRPr>
                <a:latin typeface="08서울한강체 L"/>
                <a:ea typeface="08서울한강체 L"/>
                <a:cs typeface="08서울한강체 L"/>
              </a:defRPr>
            </a:lvl2pPr>
            <a:lvl3pPr>
              <a:defRPr>
                <a:latin typeface="08서울한강체 L"/>
                <a:ea typeface="08서울한강체 L"/>
                <a:cs typeface="08서울한강체 L"/>
              </a:defRPr>
            </a:lvl3pPr>
            <a:lvl4pPr>
              <a:defRPr>
                <a:latin typeface="08서울한강체 L"/>
                <a:ea typeface="08서울한강체 L"/>
                <a:cs typeface="08서울한강체 L"/>
              </a:defRPr>
            </a:lvl4pPr>
            <a:lvl5pPr>
              <a:defRPr>
                <a:latin typeface="08서울한강체 L"/>
                <a:ea typeface="08서울한강체 L"/>
                <a:cs typeface="08서울한강체 L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2286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08서울한강체 L"/>
                <a:ea typeface="08서울한강체 L"/>
                <a:cs typeface="08서울한강체 L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08서울한강체 L"/>
                <a:ea typeface="08서울한강체 L"/>
                <a:cs typeface="08서울한강체 L"/>
              </a:defRPr>
            </a:lvl1pPr>
            <a:lvl2pPr>
              <a:defRPr>
                <a:latin typeface="08서울한강체 L"/>
                <a:ea typeface="08서울한강체 L"/>
                <a:cs typeface="08서울한강체 L"/>
              </a:defRPr>
            </a:lvl2pPr>
            <a:lvl3pPr>
              <a:defRPr>
                <a:latin typeface="08서울한강체 L"/>
                <a:ea typeface="08서울한강체 L"/>
                <a:cs typeface="08서울한강체 L"/>
              </a:defRPr>
            </a:lvl3pPr>
            <a:lvl4pPr>
              <a:defRPr>
                <a:latin typeface="08서울한강체 L"/>
                <a:ea typeface="08서울한강체 L"/>
                <a:cs typeface="08서울한강체 L"/>
              </a:defRPr>
            </a:lvl4pPr>
            <a:lvl5pPr>
              <a:defRPr>
                <a:latin typeface="08서울한강체 L"/>
                <a:ea typeface="08서울한강체 L"/>
                <a:cs typeface="08서울한강체 L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2238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08서울한강체 L"/>
                <a:ea typeface="08서울한강체 L"/>
                <a:cs typeface="08서울한강체 L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08서울한강체 L"/>
                <a:ea typeface="08서울한강체 L"/>
                <a:cs typeface="08서울한강체 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12098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08서울한강체 L"/>
                <a:ea typeface="08서울한강체 L"/>
                <a:cs typeface="08서울한강체 L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08서울한강체 L"/>
                <a:ea typeface="08서울한강체 L"/>
                <a:cs typeface="08서울한강체 L"/>
              </a:defRPr>
            </a:lvl1pPr>
            <a:lvl2pPr>
              <a:defRPr sz="2400">
                <a:latin typeface="08서울한강체 L"/>
                <a:ea typeface="08서울한강체 L"/>
                <a:cs typeface="08서울한강체 L"/>
              </a:defRPr>
            </a:lvl2pPr>
            <a:lvl3pPr>
              <a:defRPr sz="2000">
                <a:latin typeface="08서울한강체 L"/>
                <a:ea typeface="08서울한강체 L"/>
                <a:cs typeface="08서울한강체 L"/>
              </a:defRPr>
            </a:lvl3pPr>
            <a:lvl4pPr>
              <a:defRPr sz="1800">
                <a:latin typeface="08서울한강체 L"/>
                <a:ea typeface="08서울한강체 L"/>
                <a:cs typeface="08서울한강체 L"/>
              </a:defRPr>
            </a:lvl4pPr>
            <a:lvl5pPr>
              <a:defRPr sz="1800">
                <a:latin typeface="08서울한강체 L"/>
                <a:ea typeface="08서울한강체 L"/>
                <a:cs typeface="08서울한강체 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08서울한강체 L"/>
                <a:ea typeface="08서울한강체 L"/>
                <a:cs typeface="08서울한강체 L"/>
              </a:defRPr>
            </a:lvl1pPr>
            <a:lvl2pPr>
              <a:defRPr sz="2400">
                <a:latin typeface="08서울한강체 L"/>
                <a:ea typeface="08서울한강체 L"/>
                <a:cs typeface="08서울한강체 L"/>
              </a:defRPr>
            </a:lvl2pPr>
            <a:lvl3pPr>
              <a:defRPr sz="2000">
                <a:latin typeface="08서울한강체 L"/>
                <a:ea typeface="08서울한강체 L"/>
                <a:cs typeface="08서울한강체 L"/>
              </a:defRPr>
            </a:lvl3pPr>
            <a:lvl4pPr>
              <a:defRPr sz="1800">
                <a:latin typeface="08서울한강체 L"/>
                <a:ea typeface="08서울한강체 L"/>
                <a:cs typeface="08서울한강체 L"/>
              </a:defRPr>
            </a:lvl4pPr>
            <a:lvl5pPr>
              <a:defRPr sz="1800">
                <a:latin typeface="08서울한강체 L"/>
                <a:ea typeface="08서울한강체 L"/>
                <a:cs typeface="08서울한강체 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5921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08서울한강체 L"/>
                <a:ea typeface="08서울한강체 L"/>
                <a:cs typeface="08서울한강체 L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08서울한강체 L"/>
                <a:ea typeface="08서울한강체 L"/>
                <a:cs typeface="08서울한강체 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08서울한강체 L"/>
                <a:ea typeface="08서울한강체 L"/>
                <a:cs typeface="08서울한강체 L"/>
              </a:defRPr>
            </a:lvl1pPr>
            <a:lvl2pPr>
              <a:defRPr sz="2000">
                <a:latin typeface="08서울한강체 L"/>
                <a:ea typeface="08서울한강체 L"/>
                <a:cs typeface="08서울한강체 L"/>
              </a:defRPr>
            </a:lvl2pPr>
            <a:lvl3pPr>
              <a:defRPr sz="1800">
                <a:latin typeface="08서울한강체 L"/>
                <a:ea typeface="08서울한강체 L"/>
                <a:cs typeface="08서울한강체 L"/>
              </a:defRPr>
            </a:lvl3pPr>
            <a:lvl4pPr>
              <a:defRPr sz="1600">
                <a:latin typeface="08서울한강체 L"/>
                <a:ea typeface="08서울한강체 L"/>
                <a:cs typeface="08서울한강체 L"/>
              </a:defRPr>
            </a:lvl4pPr>
            <a:lvl5pPr>
              <a:defRPr sz="1600">
                <a:latin typeface="08서울한강체 L"/>
                <a:ea typeface="08서울한강체 L"/>
                <a:cs typeface="08서울한강체 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08서울한강체 L"/>
                <a:ea typeface="08서울한강체 L"/>
                <a:cs typeface="08서울한강체 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08서울한강체 L"/>
                <a:ea typeface="08서울한강체 L"/>
                <a:cs typeface="08서울한강체 L"/>
              </a:defRPr>
            </a:lvl1pPr>
            <a:lvl2pPr>
              <a:defRPr sz="2000">
                <a:latin typeface="08서울한강체 L"/>
                <a:ea typeface="08서울한강체 L"/>
                <a:cs typeface="08서울한강체 L"/>
              </a:defRPr>
            </a:lvl2pPr>
            <a:lvl3pPr>
              <a:defRPr sz="1800">
                <a:latin typeface="08서울한강체 L"/>
                <a:ea typeface="08서울한강체 L"/>
                <a:cs typeface="08서울한강체 L"/>
              </a:defRPr>
            </a:lvl3pPr>
            <a:lvl4pPr>
              <a:defRPr sz="1600">
                <a:latin typeface="08서울한강체 L"/>
                <a:ea typeface="08서울한강체 L"/>
                <a:cs typeface="08서울한강체 L"/>
              </a:defRPr>
            </a:lvl4pPr>
            <a:lvl5pPr>
              <a:defRPr sz="1600">
                <a:latin typeface="08서울한강체 L"/>
                <a:ea typeface="08서울한강체 L"/>
                <a:cs typeface="08서울한강체 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248689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08서울한강체 L"/>
                <a:ea typeface="08서울한강체 L"/>
                <a:cs typeface="08서울한강체 L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84782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035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08서울한강체 L"/>
                <a:ea typeface="08서울한강체 L"/>
                <a:cs typeface="08서울한강체 L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08서울한강체 L"/>
                <a:ea typeface="08서울한강체 L"/>
                <a:cs typeface="08서울한강체 L"/>
              </a:defRPr>
            </a:lvl1pPr>
            <a:lvl2pPr>
              <a:defRPr sz="2800">
                <a:latin typeface="08서울한강체 L"/>
                <a:ea typeface="08서울한강체 L"/>
                <a:cs typeface="08서울한강체 L"/>
              </a:defRPr>
            </a:lvl2pPr>
            <a:lvl3pPr>
              <a:defRPr sz="2400">
                <a:latin typeface="08서울한강체 L"/>
                <a:ea typeface="08서울한강체 L"/>
                <a:cs typeface="08서울한강체 L"/>
              </a:defRPr>
            </a:lvl3pPr>
            <a:lvl4pPr>
              <a:defRPr sz="2000">
                <a:latin typeface="08서울한강체 L"/>
                <a:ea typeface="08서울한강체 L"/>
                <a:cs typeface="08서울한강체 L"/>
              </a:defRPr>
            </a:lvl4pPr>
            <a:lvl5pPr>
              <a:defRPr sz="2000">
                <a:latin typeface="08서울한강체 L"/>
                <a:ea typeface="08서울한강체 L"/>
                <a:cs typeface="08서울한강체 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08서울한강체 L"/>
                <a:ea typeface="08서울한강체 L"/>
                <a:cs typeface="08서울한강체 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819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08서울한강체 L"/>
                <a:ea typeface="08서울한강체 L"/>
                <a:cs typeface="08서울한강체 L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08서울한강체 L"/>
                <a:ea typeface="08서울한강체 L"/>
                <a:cs typeface="08서울한강체 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08서울한강체 L"/>
                <a:ea typeface="08서울한강체 L"/>
                <a:cs typeface="08서울한강체 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12490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7" descr="logo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4" y="159496"/>
            <a:ext cx="1800000" cy="25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8388424" y="6228020"/>
            <a:ext cx="634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4C2BDE9-A625-854A-960D-5E1B6BEF9201}" type="slidenum">
              <a:rPr lang="en-US" sz="1400" b="1" smtClean="0">
                <a:solidFill>
                  <a:srgbClr val="161616"/>
                </a:solidFill>
                <a:latin typeface="08서울한강체 L"/>
                <a:ea typeface="08서울한강체 L"/>
                <a:cs typeface="08서울한강체 L"/>
              </a:rPr>
              <a:pPr/>
              <a:t>‹#›</a:t>
            </a:fld>
            <a:endParaRPr lang="en-US" sz="1400" b="1" dirty="0">
              <a:solidFill>
                <a:srgbClr val="161616"/>
              </a:solidFill>
              <a:latin typeface="08서울한강체 L"/>
              <a:ea typeface="08서울한강체 L"/>
              <a:cs typeface="08서울한강체 L"/>
            </a:endParaRPr>
          </a:p>
        </p:txBody>
      </p:sp>
      <p:sp>
        <p:nvSpPr>
          <p:cNvPr id="7" name="Line 49"/>
          <p:cNvSpPr>
            <a:spLocks noChangeShapeType="1"/>
          </p:cNvSpPr>
          <p:nvPr userDrawn="1"/>
        </p:nvSpPr>
        <p:spPr bwMode="auto">
          <a:xfrm>
            <a:off x="251520" y="6669088"/>
            <a:ext cx="8640960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3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HY견명조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HY견명조" pitchFamily="18" charset="-127"/>
          <a:cs typeface="HY견명조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HY견명조" pitchFamily="18" charset="-127"/>
          <a:cs typeface="HY견명조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HY견명조" pitchFamily="18" charset="-127"/>
          <a:cs typeface="HY견명조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HY견명조" pitchFamily="18" charset="-127"/>
          <a:cs typeface="HY견명조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HY견명조" pitchFamily="18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HY견명조" pitchFamily="18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HY견명조" pitchFamily="18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HY견명조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charset="0"/>
        <a:buBlip>
          <a:blip r:embed="rId14"/>
        </a:buBlip>
        <a:defRPr kumimoji="1" sz="32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HY견명조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HY견명조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charset="0"/>
        <a:buBlip>
          <a:blip r:embed="rId15"/>
        </a:buBlip>
        <a:defRPr kumimoji="1" sz="2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HY견명조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HY견명조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charset="0"/>
        <a:buBlip>
          <a:blip r:embed="rId16"/>
        </a:buBlip>
        <a:defRPr kumimoji="1"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HY견명조" charset="0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6"/>
        </a:buBlip>
        <a:defRPr kumimoji="1"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6"/>
        </a:buBlip>
        <a:defRPr kumimoji="1"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6"/>
        </a:buBlip>
        <a:defRPr kumimoji="1"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6"/>
        </a:buBlip>
        <a:defRPr kumimoji="1"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EjZd-AvPco?feature=oembed" TargetMode="Externa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3886602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  <a:cs typeface="HY견명조" charset="0"/>
              </a:rPr>
              <a:t>Juwon Park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  <a:cs typeface="HY견명조" charset="0"/>
              </a:rPr>
              <a:t>Dept. of Physics, University of Seoul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  <a:cs typeface="HY견명조" charset="0"/>
              </a:rPr>
              <a:t>yuni990913@gmail.com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41277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61616"/>
                </a:solidFill>
                <a:latin typeface="Arial" pitchFamily="34" charset="0"/>
                <a:ea typeface="나눔고딕"/>
                <a:cs typeface="Arial" pitchFamily="34" charset="0"/>
              </a:rPr>
              <a:t>Chaos and Deep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36585" y="74809"/>
            <a:ext cx="6696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4">
                    <a:lumMod val="10000"/>
                  </a:schemeClr>
                </a:solidFill>
                <a:latin typeface="HY견명조" charset="0"/>
                <a:ea typeface="HY견명조" charset="0"/>
                <a:cs typeface="HY견명조" charset="0"/>
              </a:rPr>
              <a:t>2021-04-14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359985C-3EB7-4716-89F4-90841CC6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Failure Notes : one to one problem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044D2A-3389-4EC5-A724-6885C5D24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66" y="1124744"/>
            <a:ext cx="4824536" cy="31525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182618-EAFA-4686-B9A8-D2C55A768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724" y="1675825"/>
            <a:ext cx="5175076" cy="3372058"/>
          </a:xfrm>
          <a:prstGeom prst="rect">
            <a:avLst/>
          </a:prstGeom>
        </p:spPr>
      </p:pic>
      <p:pic>
        <p:nvPicPr>
          <p:cNvPr id="13" name="Picture 6" descr="RNN - Many-to-one | Chan`s Jupyter">
            <a:extLst>
              <a:ext uri="{FF2B5EF4-FFF2-40B4-BE49-F238E27FC236}">
                <a16:creationId xmlns:a16="http://schemas.microsoft.com/office/drawing/2014/main" id="{89BF71A5-1870-4F8D-AEC0-2F8D6887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4" y="3437487"/>
            <a:ext cx="8791930" cy="288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53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359985C-3EB7-4716-89F4-90841CC6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Failure Notes : Trivial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3FC39E-1924-4630-90A5-D2FABFC14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1095374"/>
            <a:ext cx="5491841" cy="34857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676E5F-33DC-4D52-AA20-FADBB0517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032" y="3391993"/>
            <a:ext cx="4904767" cy="3191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49A7FE-2481-4DBD-90DB-989A92417BD4}"/>
              </a:ext>
            </a:extLst>
          </p:cNvPr>
          <p:cNvSpPr txBox="1"/>
          <p:nvPr/>
        </p:nvSpPr>
        <p:spPr>
          <a:xfrm>
            <a:off x="251519" y="742266"/>
            <a:ext cx="21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61616"/>
                </a:solidFill>
                <a:latin typeface="08서울한강체 L"/>
                <a:ea typeface="08서울한강체 L"/>
                <a:cs typeface="08서울한강체 L"/>
              </a:rPr>
              <a:t>Chart11-1. </a:t>
            </a:r>
            <a:r>
              <a:rPr lang="en-US" altLang="ko-KR" b="1" dirty="0" err="1">
                <a:solidFill>
                  <a:srgbClr val="161616"/>
                </a:solidFill>
                <a:latin typeface="08서울한강체 L"/>
                <a:ea typeface="08서울한강체 L"/>
                <a:cs typeface="08서울한강체 L"/>
              </a:rPr>
              <a:t>Easy_test</a:t>
            </a:r>
            <a:endParaRPr lang="ko-KR" altLang="en-US" b="1" dirty="0">
              <a:solidFill>
                <a:srgbClr val="161616"/>
              </a:solidFill>
              <a:latin typeface="08서울한강체 L"/>
              <a:ea typeface="08서울한강체 L"/>
              <a:cs typeface="08서울한강체 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F71A06-1084-4E9B-9F50-36762ED9E1A0}"/>
              </a:ext>
            </a:extLst>
          </p:cNvPr>
          <p:cNvSpPr txBox="1"/>
          <p:nvPr/>
        </p:nvSpPr>
        <p:spPr>
          <a:xfrm>
            <a:off x="6460227" y="3022661"/>
            <a:ext cx="222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61616"/>
                </a:solidFill>
                <a:latin typeface="08서울한강체 L"/>
                <a:ea typeface="08서울한강체 L"/>
                <a:cs typeface="08서울한강체 L"/>
              </a:rPr>
              <a:t>Chart11-2. </a:t>
            </a:r>
            <a:r>
              <a:rPr lang="en-US" altLang="ko-KR" b="1" dirty="0" err="1">
                <a:solidFill>
                  <a:srgbClr val="161616"/>
                </a:solidFill>
                <a:latin typeface="08서울한강체 L"/>
                <a:ea typeface="08서울한강체 L"/>
                <a:cs typeface="08서울한강체 L"/>
              </a:rPr>
              <a:t>Easy_train</a:t>
            </a:r>
            <a:endParaRPr lang="ko-KR" altLang="en-US" b="1" dirty="0">
              <a:solidFill>
                <a:srgbClr val="161616"/>
              </a:solidFill>
              <a:latin typeface="08서울한강체 L"/>
              <a:ea typeface="08서울한강체 L"/>
              <a:cs typeface="08서울한강체 L"/>
            </a:endParaRPr>
          </a:p>
        </p:txBody>
      </p:sp>
    </p:spTree>
    <p:extLst>
      <p:ext uri="{BB962C8B-B14F-4D97-AF65-F5344CB8AC3E}">
        <p14:creationId xmlns:p14="http://schemas.microsoft.com/office/powerpoint/2010/main" val="528164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359985C-3EB7-4716-89F4-90841CC6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Result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1AD16-FE77-498B-B0BE-05BCB903F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33" y="3699045"/>
            <a:ext cx="4324350" cy="2876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85C3AE-58DF-4F56-B984-41F85AE67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589" y="903511"/>
            <a:ext cx="4371975" cy="2895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A76A73-10B5-4E5D-8246-A89C3B604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9" y="960661"/>
            <a:ext cx="4352925" cy="2781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88A0C8-18E0-4BA2-8D4F-72AD5941A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24" y="3697490"/>
            <a:ext cx="4371975" cy="2867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7CA59F-854C-4CE9-AC6A-EE07EEB5F5C8}"/>
              </a:ext>
            </a:extLst>
          </p:cNvPr>
          <p:cNvSpPr txBox="1"/>
          <p:nvPr/>
        </p:nvSpPr>
        <p:spPr>
          <a:xfrm>
            <a:off x="316673" y="626347"/>
            <a:ext cx="3381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61616"/>
                </a:solidFill>
                <a:latin typeface="08서울한강체 L"/>
                <a:ea typeface="08서울한강체 L"/>
                <a:cs typeface="08서울한강체 L"/>
              </a:rPr>
              <a:t>Chart12-1 Lower Angular Velocity</a:t>
            </a:r>
            <a:endParaRPr lang="ko-KR" altLang="en-US" b="1" dirty="0">
              <a:solidFill>
                <a:srgbClr val="161616"/>
              </a:solidFill>
              <a:latin typeface="08서울한강체 L"/>
              <a:ea typeface="08서울한강체 L"/>
              <a:cs typeface="08서울한강체 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7611E-3F0B-4069-A1BD-94CCB003EFA7}"/>
              </a:ext>
            </a:extLst>
          </p:cNvPr>
          <p:cNvSpPr txBox="1"/>
          <p:nvPr/>
        </p:nvSpPr>
        <p:spPr>
          <a:xfrm>
            <a:off x="22475" y="3429000"/>
            <a:ext cx="232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61616"/>
                </a:solidFill>
                <a:latin typeface="08서울한강체 L"/>
                <a:ea typeface="08서울한강체 L"/>
                <a:cs typeface="08서울한강체 L"/>
              </a:rPr>
              <a:t>Chart12-2 Lower theta</a:t>
            </a:r>
            <a:endParaRPr lang="ko-KR" altLang="en-US" b="1" dirty="0">
              <a:solidFill>
                <a:srgbClr val="161616"/>
              </a:solidFill>
              <a:latin typeface="08서울한강체 L"/>
              <a:ea typeface="08서울한강체 L"/>
              <a:cs typeface="08서울한강체 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4ADB4-9650-4A70-B12A-DCA41286AAA9}"/>
              </a:ext>
            </a:extLst>
          </p:cNvPr>
          <p:cNvSpPr txBox="1"/>
          <p:nvPr/>
        </p:nvSpPr>
        <p:spPr>
          <a:xfrm>
            <a:off x="4549219" y="3366273"/>
            <a:ext cx="233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61616"/>
                </a:solidFill>
                <a:latin typeface="08서울한강체 L"/>
                <a:ea typeface="08서울한강체 L"/>
                <a:cs typeface="08서울한강체 L"/>
              </a:rPr>
              <a:t>Chart12-4 Upper theta</a:t>
            </a:r>
            <a:endParaRPr lang="ko-KR" altLang="en-US" b="1" dirty="0">
              <a:solidFill>
                <a:srgbClr val="161616"/>
              </a:solidFill>
              <a:latin typeface="08서울한강체 L"/>
              <a:ea typeface="08서울한강체 L"/>
              <a:cs typeface="08서울한강체 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90D9E3-D707-489A-A9BD-BC4701B82DE2}"/>
              </a:ext>
            </a:extLst>
          </p:cNvPr>
          <p:cNvSpPr txBox="1"/>
          <p:nvPr/>
        </p:nvSpPr>
        <p:spPr>
          <a:xfrm>
            <a:off x="4723456" y="718845"/>
            <a:ext cx="3388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61616"/>
                </a:solidFill>
                <a:latin typeface="08서울한강체 L"/>
                <a:ea typeface="08서울한강체 L"/>
                <a:cs typeface="08서울한강체 L"/>
              </a:rPr>
              <a:t>Chart12-3 Upper Angular Velocity</a:t>
            </a:r>
            <a:endParaRPr lang="ko-KR" altLang="en-US" b="1" dirty="0">
              <a:solidFill>
                <a:srgbClr val="161616"/>
              </a:solidFill>
              <a:latin typeface="08서울한강체 L"/>
              <a:ea typeface="08서울한강체 L"/>
              <a:cs typeface="08서울한강체 L"/>
            </a:endParaRPr>
          </a:p>
        </p:txBody>
      </p:sp>
    </p:spTree>
    <p:extLst>
      <p:ext uri="{BB962C8B-B14F-4D97-AF65-F5344CB8AC3E}">
        <p14:creationId xmlns:p14="http://schemas.microsoft.com/office/powerpoint/2010/main" val="2703859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7835D7-4A5C-40B0-A5B6-D8FA26995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994461"/>
            <a:ext cx="3463925" cy="22304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641070-BC25-4672-82EC-772C4DB5E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50" y="3882596"/>
            <a:ext cx="3414713" cy="22304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F4B2D2-DE90-4259-8EEE-8FB479BF9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31667"/>
            <a:ext cx="3565525" cy="2232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14BCD9-480C-40EC-A191-B9F6B2BB6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863" y="1600200"/>
            <a:ext cx="3314700" cy="223202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359985C-3EB7-4716-89F4-90841CC6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C54695-111F-471C-ABCE-CCD4F2FA40A6}"/>
              </a:ext>
            </a:extLst>
          </p:cNvPr>
          <p:cNvSpPr txBox="1"/>
          <p:nvPr/>
        </p:nvSpPr>
        <p:spPr>
          <a:xfrm>
            <a:off x="1100138" y="1230868"/>
            <a:ext cx="3381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61616"/>
                </a:solidFill>
                <a:latin typeface="08서울한강체 L"/>
                <a:ea typeface="08서울한강체 L"/>
                <a:cs typeface="08서울한강체 L"/>
              </a:rPr>
              <a:t>Chart13-1 Lower Angular Velocity</a:t>
            </a:r>
            <a:endParaRPr lang="ko-KR" altLang="en-US" b="1" dirty="0">
              <a:solidFill>
                <a:srgbClr val="161616"/>
              </a:solidFill>
              <a:latin typeface="08서울한강체 L"/>
              <a:ea typeface="08서울한강체 L"/>
              <a:cs typeface="08서울한강체 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94771-C459-45DE-8571-7785D140FEF9}"/>
              </a:ext>
            </a:extLst>
          </p:cNvPr>
          <p:cNvSpPr txBox="1"/>
          <p:nvPr/>
        </p:nvSpPr>
        <p:spPr>
          <a:xfrm>
            <a:off x="4748388" y="3677722"/>
            <a:ext cx="233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61616"/>
                </a:solidFill>
                <a:latin typeface="08서울한강체 L"/>
                <a:ea typeface="08서울한강체 L"/>
                <a:cs typeface="08서울한강체 L"/>
              </a:rPr>
              <a:t>Chart13-4 Upper theta</a:t>
            </a:r>
            <a:endParaRPr lang="ko-KR" altLang="en-US" b="1" dirty="0">
              <a:solidFill>
                <a:srgbClr val="161616"/>
              </a:solidFill>
              <a:latin typeface="08서울한강체 L"/>
              <a:ea typeface="08서울한강체 L"/>
              <a:cs typeface="08서울한강체 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EEA2E9-ECE2-4249-92BC-0158BC5B6272}"/>
              </a:ext>
            </a:extLst>
          </p:cNvPr>
          <p:cNvSpPr txBox="1"/>
          <p:nvPr/>
        </p:nvSpPr>
        <p:spPr>
          <a:xfrm>
            <a:off x="1172632" y="3488079"/>
            <a:ext cx="232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61616"/>
                </a:solidFill>
                <a:latin typeface="08서울한강체 L"/>
                <a:ea typeface="08서울한강체 L"/>
                <a:cs typeface="08서울한강체 L"/>
              </a:rPr>
              <a:t>Chart13-2 Lower theta</a:t>
            </a:r>
            <a:endParaRPr lang="ko-KR" altLang="en-US" b="1" dirty="0">
              <a:solidFill>
                <a:srgbClr val="161616"/>
              </a:solidFill>
              <a:latin typeface="08서울한강체 L"/>
              <a:ea typeface="08서울한강체 L"/>
              <a:cs typeface="08서울한강체 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C79A0D-19A3-49CA-AEEA-4CEEB65EF7EC}"/>
              </a:ext>
            </a:extLst>
          </p:cNvPr>
          <p:cNvSpPr txBox="1"/>
          <p:nvPr/>
        </p:nvSpPr>
        <p:spPr>
          <a:xfrm>
            <a:off x="4572000" y="1205683"/>
            <a:ext cx="3388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61616"/>
                </a:solidFill>
                <a:latin typeface="08서울한강체 L"/>
                <a:ea typeface="08서울한강체 L"/>
                <a:cs typeface="08서울한강체 L"/>
              </a:rPr>
              <a:t>Chart12-3 Upper Angular Velocity</a:t>
            </a:r>
            <a:endParaRPr lang="ko-KR" altLang="en-US" b="1" dirty="0">
              <a:solidFill>
                <a:srgbClr val="161616"/>
              </a:solidFill>
              <a:latin typeface="08서울한강체 L"/>
              <a:ea typeface="08서울한강체 L"/>
              <a:cs typeface="08서울한강체 L"/>
            </a:endParaRPr>
          </a:p>
        </p:txBody>
      </p:sp>
    </p:spTree>
    <p:extLst>
      <p:ext uri="{BB962C8B-B14F-4D97-AF65-F5344CB8AC3E}">
        <p14:creationId xmlns:p14="http://schemas.microsoft.com/office/powerpoint/2010/main" val="689207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359985C-3EB7-4716-89F4-90841CC6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Result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85224001-DC4F-469B-AB7E-711DD0AFA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588918"/>
              </p:ext>
            </p:extLst>
          </p:nvPr>
        </p:nvGraphicFramePr>
        <p:xfrm>
          <a:off x="251520" y="1268760"/>
          <a:ext cx="777686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73">
                  <a:extLst>
                    <a:ext uri="{9D8B030D-6E8A-4147-A177-3AD203B41FA5}">
                      <a16:colId xmlns:a16="http://schemas.microsoft.com/office/drawing/2014/main" val="3399524680"/>
                    </a:ext>
                  </a:extLst>
                </a:gridCol>
                <a:gridCol w="1108923">
                  <a:extLst>
                    <a:ext uri="{9D8B030D-6E8A-4147-A177-3AD203B41FA5}">
                      <a16:colId xmlns:a16="http://schemas.microsoft.com/office/drawing/2014/main" val="2987061535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852875375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887059226"/>
                    </a:ext>
                  </a:extLst>
                </a:gridCol>
                <a:gridCol w="1800201">
                  <a:extLst>
                    <a:ext uri="{9D8B030D-6E8A-4147-A177-3AD203B41FA5}">
                      <a16:colId xmlns:a16="http://schemas.microsoft.com/office/drawing/2014/main" val="892012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ThetaU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AngU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ThetaL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AngL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40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Cos-sim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0.982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0.964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0.981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47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Valid 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0.7sec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Back_shfitted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1.2 sec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5sec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14602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5350159-D8C9-4F47-83F8-F975A8A8B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760813"/>
            <a:ext cx="6984776" cy="323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55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359985C-3EB7-4716-89F4-90841CC6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Result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1D60A2-EA0E-4023-97EB-515025629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73" y="2876128"/>
            <a:ext cx="4226625" cy="27131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674D48-F16D-4806-B1B7-C8FCBF2B2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850773"/>
            <a:ext cx="4077041" cy="2713112"/>
          </a:xfrm>
          <a:prstGeom prst="rect">
            <a:avLst/>
          </a:prstGeom>
        </p:spPr>
      </p:pic>
      <p:pic>
        <p:nvPicPr>
          <p:cNvPr id="3" name="double_pendulum (12)">
            <a:hlinkClick r:id="" action="ppaction://media"/>
            <a:extLst>
              <a:ext uri="{FF2B5EF4-FFF2-40B4-BE49-F238E27FC236}">
                <a16:creationId xmlns:a16="http://schemas.microsoft.com/office/drawing/2014/main" id="{697984C2-4702-4560-A96D-BF15A2C38F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5616" y="126876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1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2CF5535-DD61-4B1C-9B93-984001B72BDA}"/>
              </a:ext>
            </a:extLst>
          </p:cNvPr>
          <p:cNvSpPr txBox="1">
            <a:spLocks/>
          </p:cNvSpPr>
          <p:nvPr/>
        </p:nvSpPr>
        <p:spPr>
          <a:xfrm>
            <a:off x="457200" y="28575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5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HY견명조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  <a:cs typeface="HY견명조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  <a:cs typeface="HY견명조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  <a:cs typeface="HY견명조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  <a:cs typeface="HY견명조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HY견명조" pitchFamily="18" charset="-127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ko-KR" sz="6600" kern="0" dirty="0">
                <a:latin typeface="08서울한강체 L"/>
                <a:ea typeface="08서울한강체 L"/>
                <a:cs typeface="08서울한강체 L"/>
              </a:rPr>
              <a:t>Thank you for listening!</a:t>
            </a:r>
            <a:endParaRPr kumimoji="1" lang="ko-KR" altLang="en-US" sz="6600" kern="0" dirty="0">
              <a:effectLst>
                <a:outerShdw blurRad="38100" dist="38100" dir="2700000" algn="tl">
                  <a:srgbClr val="C0C0C0"/>
                </a:outerShdw>
              </a:effectLst>
              <a:latin typeface="08서울한강체 L"/>
              <a:ea typeface="08서울한강체 L"/>
              <a:cs typeface="08서울한강체 L"/>
            </a:endParaRPr>
          </a:p>
        </p:txBody>
      </p:sp>
    </p:spTree>
    <p:extLst>
      <p:ext uri="{BB962C8B-B14F-4D97-AF65-F5344CB8AC3E}">
        <p14:creationId xmlns:p14="http://schemas.microsoft.com/office/powerpoint/2010/main" val="1412674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359985C-3EB7-4716-89F4-90841CC6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Deterministic Problem</a:t>
            </a:r>
          </a:p>
        </p:txBody>
      </p:sp>
      <p:pic>
        <p:nvPicPr>
          <p:cNvPr id="3" name="Picture 4" descr="The Bifurcation Diagram of the Logistic Map Showing Deterministic Chaos (n=2000 iterations, Generated using the script in Appendix A)">
            <a:extLst>
              <a:ext uri="{FF2B5EF4-FFF2-40B4-BE49-F238E27FC236}">
                <a16:creationId xmlns:a16="http://schemas.microsoft.com/office/drawing/2014/main" id="{23868A89-F1AB-4555-8261-07CCC762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3792" y="1833188"/>
            <a:ext cx="4847582" cy="377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antum mechanics - Wikipedia">
            <a:extLst>
              <a:ext uri="{FF2B5EF4-FFF2-40B4-BE49-F238E27FC236}">
                <a16:creationId xmlns:a16="http://schemas.microsoft.com/office/drawing/2014/main" id="{AF875B04-1221-411E-9D7C-E730B87AA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1" y="1850564"/>
            <a:ext cx="4134481" cy="377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5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359985C-3EB7-4716-89F4-90841CC6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Deterministic Problem</a:t>
            </a:r>
          </a:p>
        </p:txBody>
      </p:sp>
      <p:pic>
        <p:nvPicPr>
          <p:cNvPr id="4" name="온라인 미디어 3" title="Double Pendulum Chaos Demonstration">
            <a:hlinkClick r:id="" action="ppaction://media"/>
            <a:extLst>
              <a:ext uri="{FF2B5EF4-FFF2-40B4-BE49-F238E27FC236}">
                <a16:creationId xmlns:a16="http://schemas.microsoft.com/office/drawing/2014/main" id="{45B1028F-CC60-4D02-B5E4-C032BFFB8E1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43053" y="1196752"/>
            <a:ext cx="8449427" cy="552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359985C-3EB7-4716-89F4-90841CC6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Ancestors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8D48EE-6190-4631-AF22-BCCB7DC91C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0" y="912427"/>
            <a:ext cx="411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6B3EED-A2A3-46E3-A345-B2D8DEE81B55}"/>
              </a:ext>
            </a:extLst>
          </p:cNvPr>
          <p:cNvSpPr txBox="1"/>
          <p:nvPr/>
        </p:nvSpPr>
        <p:spPr>
          <a:xfrm>
            <a:off x="3878898" y="5739603"/>
            <a:ext cx="4585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ff1"/>
              </a:rPr>
              <a:t>Geoffery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ff1"/>
              </a:rPr>
              <a:t> Charles Fox, DRAFT Deep Learning for Spatial Time Series(2020), University of Virginia.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EEAD8C-D83C-4C94-91EC-A0BA9E7AD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60" y="3429000"/>
            <a:ext cx="5976664" cy="2279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B3819F-2064-4FEB-8C75-7CBAD0454385}"/>
              </a:ext>
            </a:extLst>
          </p:cNvPr>
          <p:cNvSpPr txBox="1"/>
          <p:nvPr/>
        </p:nvSpPr>
        <p:spPr>
          <a:xfrm>
            <a:off x="4094652" y="232163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Neue Haas Grotesk W01 Disp"/>
              </a:rPr>
              <a:t>William 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Neue Haas Grotesk W01 Disp"/>
              </a:rPr>
              <a:t>Gropp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eue Haas Grotesk W01 Disp"/>
              </a:rPr>
              <a:t>, Deep Learning with Real Data and the Chaotic Double Pendulum(2021)</a:t>
            </a:r>
          </a:p>
        </p:txBody>
      </p:sp>
    </p:spTree>
    <p:extLst>
      <p:ext uri="{BB962C8B-B14F-4D97-AF65-F5344CB8AC3E}">
        <p14:creationId xmlns:p14="http://schemas.microsoft.com/office/powerpoint/2010/main" val="527331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359985C-3EB7-4716-89F4-90841CC6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Deep Learning Nutshell Concept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10C5741-E180-41E9-8687-526A8C2CF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00" y="1392148"/>
            <a:ext cx="4374700" cy="282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951917D-47F8-483E-A7D9-7C3D94CB2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36" y="2641254"/>
            <a:ext cx="4029064" cy="317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989DA3-484C-490F-8A41-97F0A075CA4D}"/>
              </a:ext>
            </a:extLst>
          </p:cNvPr>
          <p:cNvSpPr txBox="1"/>
          <p:nvPr/>
        </p:nvSpPr>
        <p:spPr>
          <a:xfrm>
            <a:off x="2771800" y="593703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</a:rPr>
              <a:t>https://ratsgo.github.io/natural%20language%20processing/2017/03/09/rnnlstm/</a:t>
            </a:r>
          </a:p>
        </p:txBody>
      </p:sp>
    </p:spTree>
    <p:extLst>
      <p:ext uri="{BB962C8B-B14F-4D97-AF65-F5344CB8AC3E}">
        <p14:creationId xmlns:p14="http://schemas.microsoft.com/office/powerpoint/2010/main" val="2948433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359985C-3EB7-4716-89F4-90841CC6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Deep Learning Nutshell Concept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7F0BA7C-42F3-44A5-ACF7-21A97B2E3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4977"/>
            <a:ext cx="5964021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tep-by-step understanding LSTM Autoencoder layers | by Chitta Ranjan |  Towards Data Science">
            <a:extLst>
              <a:ext uri="{FF2B5EF4-FFF2-40B4-BE49-F238E27FC236}">
                <a16:creationId xmlns:a16="http://schemas.microsoft.com/office/drawing/2014/main" id="{6C241145-F72F-4D28-B95F-F53DAB013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7977"/>
            <a:ext cx="9144000" cy="319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528F3D-ADEF-4634-BF03-69FA43B30F2A}"/>
              </a:ext>
            </a:extLst>
          </p:cNvPr>
          <p:cNvSpPr txBox="1"/>
          <p:nvPr/>
        </p:nvSpPr>
        <p:spPr>
          <a:xfrm>
            <a:off x="4099790" y="551719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</a:rPr>
              <a:t>https://towardsdatascience.com/step-by-step-understanding-lstm-autoencoder-layers-ffab055b6352</a:t>
            </a:r>
          </a:p>
        </p:txBody>
      </p:sp>
    </p:spTree>
    <p:extLst>
      <p:ext uri="{BB962C8B-B14F-4D97-AF65-F5344CB8AC3E}">
        <p14:creationId xmlns:p14="http://schemas.microsoft.com/office/powerpoint/2010/main" val="235872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359985C-3EB7-4716-89F4-90841CC6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Deep Learning Nutshell Concept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B8D9F2-4478-4682-A39B-16C5ACD82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23933"/>
            <a:ext cx="5085442" cy="4536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ECF7C1-C27E-4727-AD09-A7717397F7A3}"/>
              </a:ext>
            </a:extLst>
          </p:cNvPr>
          <p:cNvSpPr txBox="1"/>
          <p:nvPr/>
        </p:nvSpPr>
        <p:spPr>
          <a:xfrm>
            <a:off x="5076056" y="5160272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</a:rPr>
              <a:t>25 Epoch iteration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</a:rPr>
              <a:t>Picked Validation set 5 % of train set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</a:rPr>
              <a:t>2:1 =  train: test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</a:rPr>
              <a:t>Batch_size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</a:rPr>
              <a:t> = 5</a:t>
            </a:r>
          </a:p>
        </p:txBody>
      </p:sp>
    </p:spTree>
    <p:extLst>
      <p:ext uri="{BB962C8B-B14F-4D97-AF65-F5344CB8AC3E}">
        <p14:creationId xmlns:p14="http://schemas.microsoft.com/office/powerpoint/2010/main" val="2256959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359985C-3EB7-4716-89F4-90841CC6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Failure Notes</a:t>
            </a:r>
          </a:p>
        </p:txBody>
      </p:sp>
      <p:pic>
        <p:nvPicPr>
          <p:cNvPr id="8196" name="Picture 4" descr="Double Pendulum Chaotic Dataset video frame">
            <a:extLst>
              <a:ext uri="{FF2B5EF4-FFF2-40B4-BE49-F238E27FC236}">
                <a16:creationId xmlns:a16="http://schemas.microsoft.com/office/drawing/2014/main" id="{78106973-606B-4A0B-B1B4-AEB54127C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9" y="1417638"/>
            <a:ext cx="3078088" cy="307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GitHub - IBM/double-pendulum-chaotic-dataset: This repository contains the  source code for the Double Pendulum Chaotic Dataset web page">
            <a:extLst>
              <a:ext uri="{FF2B5EF4-FFF2-40B4-BE49-F238E27FC236}">
                <a16:creationId xmlns:a16="http://schemas.microsoft.com/office/drawing/2014/main" id="{DFC2A0AA-346F-4750-85BD-C26EE83EA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083" y="1381121"/>
            <a:ext cx="4826843" cy="241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9C67BC-2B37-4182-B165-47C86F7B2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4005064"/>
            <a:ext cx="3629025" cy="2371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80B049-850B-4407-8414-393A67A1B64B}"/>
              </a:ext>
            </a:extLst>
          </p:cNvPr>
          <p:cNvSpPr txBox="1"/>
          <p:nvPr/>
        </p:nvSpPr>
        <p:spPr>
          <a:xfrm>
            <a:off x="5076056" y="5160272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</a:rPr>
              <a:t>Every Graphs have y-axis means angular rescaled from [pi/2, -pi/2] to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</a:rPr>
              <a:t>[0,1] and x-axis means 10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</a:rPr>
              <a:t>ms</a:t>
            </a:r>
            <a:endParaRPr lang="en-US" altLang="ko-KR" dirty="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29550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359985C-3EB7-4716-89F4-90841CC6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Failure Notes : time onto value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AFD1FD-4564-4564-808A-B4636012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34" y="1137787"/>
            <a:ext cx="4047794" cy="27129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0F8E49-1B33-4F18-BC74-EC8495D22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83" y="3757777"/>
            <a:ext cx="4047794" cy="27424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754123-DC19-4DD3-B2DF-CC789E8A4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177" y="1282900"/>
            <a:ext cx="4563901" cy="21586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5CDB7-644F-4566-A20E-BA7729238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187" y="3757777"/>
            <a:ext cx="4627078" cy="271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77673"/>
      </p:ext>
    </p:extLst>
  </p:cSld>
  <p:clrMapOvr>
    <a:masterClrMapping/>
  </p:clrMapOvr>
</p:sld>
</file>

<file path=ppt/theme/theme1.xml><?xml version="1.0" encoding="utf-8"?>
<a:theme xmlns:a="http://schemas.openxmlformats.org/drawingml/2006/main" name="광선">
  <a:themeElements>
    <a:clrScheme name="광선 2">
      <a:dk1>
        <a:srgbClr val="000080"/>
      </a:dk1>
      <a:lt1>
        <a:srgbClr val="FFFFFF"/>
      </a:lt1>
      <a:dk2>
        <a:srgbClr val="000099"/>
      </a:dk2>
      <a:lt2>
        <a:srgbClr val="FFFFFF"/>
      </a:lt2>
      <a:accent1>
        <a:srgbClr val="3366FF"/>
      </a:accent1>
      <a:accent2>
        <a:srgbClr val="7B46D0"/>
      </a:accent2>
      <a:accent3>
        <a:srgbClr val="AAAACA"/>
      </a:accent3>
      <a:accent4>
        <a:srgbClr val="DADADA"/>
      </a:accent4>
      <a:accent5>
        <a:srgbClr val="ADB8FF"/>
      </a:accent5>
      <a:accent6>
        <a:srgbClr val="6F3FBC"/>
      </a:accent6>
      <a:hlink>
        <a:srgbClr val="86D1EC"/>
      </a:hlink>
      <a:folHlink>
        <a:srgbClr val="45C984"/>
      </a:folHlink>
    </a:clrScheme>
    <a:fontScheme name="광선">
      <a:majorFont>
        <a:latin typeface="Verdana"/>
        <a:ea typeface="HY견명조"/>
        <a:cs typeface=""/>
      </a:majorFont>
      <a:minorFont>
        <a:latin typeface="Verdana"/>
        <a:ea typeface="HY견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6600"/>
        </a:solidFill>
        <a:ln w="9525" algn="ctr">
          <a:solidFill>
            <a:srgbClr val="FF6600"/>
          </a:solidFill>
          <a:miter lim="800000"/>
          <a:headEnd/>
          <a:tailEnd/>
        </a:ln>
        <a:effectLst/>
      </a:spPr>
      <a:bodyPr wrap="none" rtlCol="0" anchor="ctr">
        <a:spAutoFit/>
      </a:bodyPr>
      <a:lstStyle>
        <a:defPPr algn="ctr">
          <a:spcBef>
            <a:spcPct val="50000"/>
          </a:spcBef>
          <a:defRPr b="1" dirty="0">
            <a:solidFill>
              <a:srgbClr val="FF0000"/>
            </a:solidFill>
            <a:latin typeface="HY견명조" pitchFamily="18" charset="-127"/>
            <a:ea typeface="HY견명조" pitchFamily="18" charset="-127"/>
          </a:defRPr>
        </a:defPPr>
      </a:lstStyle>
    </a:spDef>
    <a:lnDef>
      <a:spPr>
        <a:ln w="31750">
          <a:solidFill>
            <a:srgbClr val="00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b="1" dirty="0" smtClean="0">
            <a:solidFill>
              <a:srgbClr val="161616"/>
            </a:solidFill>
            <a:latin typeface="08서울한강체 L"/>
            <a:ea typeface="08서울한강체 L"/>
            <a:cs typeface="08서울한강체 L"/>
          </a:defRPr>
        </a:defPPr>
      </a:lstStyle>
    </a:txDef>
  </a:objectDefaults>
  <a:extraClrSchemeLst>
    <a:extraClrScheme>
      <a:clrScheme name="광선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광선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광선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광선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광선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광선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광선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광선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광선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12177</TotalTime>
  <Words>410</Words>
  <Application>Microsoft Macintosh PowerPoint</Application>
  <PresentationFormat>On-screen Show (4:3)</PresentationFormat>
  <Paragraphs>104</Paragraphs>
  <Slides>16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08서울한강체 L</vt:lpstr>
      <vt:lpstr>ff1</vt:lpstr>
      <vt:lpstr>굴림</vt:lpstr>
      <vt:lpstr>HY견명조</vt:lpstr>
      <vt:lpstr>Neue Haas Grotesk W01 Disp</vt:lpstr>
      <vt:lpstr>Arial</vt:lpstr>
      <vt:lpstr>Verdana</vt:lpstr>
      <vt:lpstr>Wingdings</vt:lpstr>
      <vt:lpstr>광선</vt:lpstr>
      <vt:lpstr>PowerPoint Presentation</vt:lpstr>
      <vt:lpstr>Deterministic Problem</vt:lpstr>
      <vt:lpstr>Deterministic Problem</vt:lpstr>
      <vt:lpstr>Ancestors</vt:lpstr>
      <vt:lpstr>Deep Learning Nutshell Concept</vt:lpstr>
      <vt:lpstr>Deep Learning Nutshell Concept</vt:lpstr>
      <vt:lpstr>Deep Learning Nutshell Concept</vt:lpstr>
      <vt:lpstr>Failure Notes</vt:lpstr>
      <vt:lpstr>Failure Notes : time onto value</vt:lpstr>
      <vt:lpstr>Failure Notes : one to one problem</vt:lpstr>
      <vt:lpstr>Failure Notes : Trivial</vt:lpstr>
      <vt:lpstr>Result</vt:lpstr>
      <vt:lpstr>Result</vt:lpstr>
      <vt:lpstr>Result</vt:lpstr>
      <vt:lpstr>Result</vt:lpstr>
      <vt:lpstr>PowerPoint Presentation</vt:lpstr>
    </vt:vector>
  </TitlesOfParts>
  <Company>서울시립대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제01장 물리학과 측정</dc:title>
  <dc:creator>정명신 교수</dc:creator>
  <cp:lastModifiedBy>박주원</cp:lastModifiedBy>
  <cp:revision>122</cp:revision>
  <cp:lastPrinted>2012-03-01T22:03:35Z</cp:lastPrinted>
  <dcterms:created xsi:type="dcterms:W3CDTF">2007-03-04T10:16:59Z</dcterms:created>
  <dcterms:modified xsi:type="dcterms:W3CDTF">2022-08-14T16:33:48Z</dcterms:modified>
</cp:coreProperties>
</file>